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1743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1676757"/>
            <a:ext cx="9244727" cy="30060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850"/>
              </a:lnSpc>
              <a:buNone/>
            </a:pPr>
            <a:r>
              <a:rPr lang="en-US" sz="63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Design-for-Manufacturability in Chip Design</a:t>
            </a:r>
            <a:endParaRPr lang="en-US" sz="6300" dirty="0"/>
          </a:p>
        </p:txBody>
      </p:sp>
      <p:sp>
        <p:nvSpPr>
          <p:cNvPr id="4" name="Text 1"/>
          <p:cNvSpPr/>
          <p:nvPr/>
        </p:nvSpPr>
        <p:spPr>
          <a:xfrm>
            <a:off x="864037" y="5053132"/>
            <a:ext cx="9244727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Design-for-Manufacturability (DFM) is a critical aspect of chip design, ensuring efficient and successful fabrication of integrated circuits.</a:t>
            </a:r>
            <a:endParaRPr lang="en-US" sz="1900" dirty="0"/>
          </a:p>
        </p:txBody>
      </p:sp>
      <p:sp>
        <p:nvSpPr>
          <p:cNvPr id="5" name="Shape 2"/>
          <p:cNvSpPr/>
          <p:nvPr/>
        </p:nvSpPr>
        <p:spPr>
          <a:xfrm>
            <a:off x="864037" y="6139339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146959"/>
            <a:ext cx="379690" cy="3796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82316" y="6120884"/>
            <a:ext cx="2323624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Wai-Shing Luk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753308"/>
            <a:ext cx="10280571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Trends in DFM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1973104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continues to evolve alongside emerging technologies and manufacturing advancements.</a:t>
            </a:r>
            <a:endParaRPr lang="en-US" sz="19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8693" y="2645807"/>
            <a:ext cx="3984069" cy="246233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68693" y="5416748"/>
            <a:ext cx="3112532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Design Rules</a:t>
            </a:r>
            <a:endParaRPr lang="en-US" sz="2250" dirty="0"/>
          </a:p>
        </p:txBody>
      </p:sp>
      <p:sp>
        <p:nvSpPr>
          <p:cNvPr id="6" name="Text 3"/>
          <p:cNvSpPr/>
          <p:nvPr/>
        </p:nvSpPr>
        <p:spPr>
          <a:xfrm>
            <a:off x="968693" y="592800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will need to address increasingly complex design rules and constraints as technology advances.</a:t>
            </a:r>
            <a:endParaRPr lang="en-US" sz="19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046" y="2645807"/>
            <a:ext cx="3984069" cy="246233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23046" y="5416748"/>
            <a:ext cx="3984069" cy="726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3D and Heterogeneous Integration</a:t>
            </a:r>
            <a:endParaRPr lang="en-US" sz="2250" dirty="0"/>
          </a:p>
        </p:txBody>
      </p:sp>
      <p:sp>
        <p:nvSpPr>
          <p:cNvPr id="9" name="Text 5"/>
          <p:cNvSpPr/>
          <p:nvPr/>
        </p:nvSpPr>
        <p:spPr>
          <a:xfrm>
            <a:off x="5323046" y="6291143"/>
            <a:ext cx="398406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will be crucial for enabling efficient and reliable 3D and heterogeneous integration.</a:t>
            </a:r>
            <a:endParaRPr lang="en-US" sz="19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7400" y="2645807"/>
            <a:ext cx="3984188" cy="246233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400" y="5416748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 and AI</a:t>
            </a:r>
            <a:endParaRPr lang="en-US" sz="2250" dirty="0"/>
          </a:p>
        </p:txBody>
      </p:sp>
      <p:sp>
        <p:nvSpPr>
          <p:cNvPr id="12" name="Text 7"/>
          <p:cNvSpPr/>
          <p:nvPr/>
        </p:nvSpPr>
        <p:spPr>
          <a:xfrm>
            <a:off x="9677400" y="5928003"/>
            <a:ext cx="3984188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Automation and AI will play a larger role in DFM, streamlining design and manufacturing processes.</a:t>
            </a:r>
            <a:endParaRPr lang="en-US" sz="1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3751778"/>
            <a:ext cx="580905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endParaRPr lang="en-US" sz="4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8512" y="847130"/>
            <a:ext cx="7603927" cy="5900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 of DFM in Chip Design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88512" y="1738074"/>
            <a:ext cx="7739777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plays a crucial role in maximizing chip yield, minimizing production costs, and meeting time-to-market deadlines.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6188512" y="2605683"/>
            <a:ext cx="7739777" cy="1458516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6389132" y="2806303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Yield Enhancement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389132" y="3221593"/>
            <a:ext cx="7338536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help optimize chip design for efficient fabrication, leading to higher yields and reduced manufacturing costs.</a:t>
            </a:r>
            <a:endParaRPr lang="en-US" sz="1550" dirty="0"/>
          </a:p>
        </p:txBody>
      </p:sp>
      <p:sp>
        <p:nvSpPr>
          <p:cNvPr id="8" name="Shape 5"/>
          <p:cNvSpPr/>
          <p:nvPr/>
        </p:nvSpPr>
        <p:spPr>
          <a:xfrm>
            <a:off x="6188512" y="4264819"/>
            <a:ext cx="7739777" cy="1458516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389132" y="4465439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Optimization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6389132" y="4880729"/>
            <a:ext cx="7338536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minimizing manufacturing complexities and defects, DFM contributes to cost savings by reducing rework and scrap rates.</a:t>
            </a:r>
            <a:endParaRPr lang="en-US" sz="1550" dirty="0"/>
          </a:p>
        </p:txBody>
      </p:sp>
      <p:sp>
        <p:nvSpPr>
          <p:cNvPr id="11" name="Shape 8"/>
          <p:cNvSpPr/>
          <p:nvPr/>
        </p:nvSpPr>
        <p:spPr>
          <a:xfrm>
            <a:off x="6188512" y="5923955"/>
            <a:ext cx="7739777" cy="1458516"/>
          </a:xfrm>
          <a:prstGeom prst="roundRect">
            <a:avLst>
              <a:gd name="adj" fmla="val 2063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389132" y="6124575"/>
            <a:ext cx="2360295" cy="294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Time-to-Market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389132" y="6539865"/>
            <a:ext cx="7338536" cy="6419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DFM practices help streamline the manufacturing process, enabling faster production and quicker time-to-market.</a:t>
            </a:r>
            <a:endParaRPr lang="en-US" sz="15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108" y="529590"/>
            <a:ext cx="4633674" cy="564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Principles of DFM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72108" y="1382316"/>
            <a:ext cx="7799784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principles focus on optimizing the chip design for manufacturability, ensuring the smooth transition from design to production.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2108" y="2428637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838795" y="2509123"/>
            <a:ext cx="9870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296114" y="2428637"/>
            <a:ext cx="2281476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296114" y="2826187"/>
            <a:ext cx="7175778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the chip design adheres to specific layout rules and constraints for fabrication.</a:t>
            </a:r>
            <a:endParaRPr lang="en-US" sz="1500" dirty="0"/>
          </a:p>
        </p:txBody>
      </p:sp>
      <p:sp>
        <p:nvSpPr>
          <p:cNvPr id="9" name="Shape 6"/>
          <p:cNvSpPr/>
          <p:nvPr/>
        </p:nvSpPr>
        <p:spPr>
          <a:xfrm>
            <a:off x="672108" y="3848457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815340" y="3928943"/>
            <a:ext cx="145613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1296114" y="3848457"/>
            <a:ext cx="2259330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Layout Optimization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296114" y="4246007"/>
            <a:ext cx="7175778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Minimizing design complexity and maximizing manufacturability by optimizing the chip layout.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72108" y="5268278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812602" y="5348764"/>
            <a:ext cx="151090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1296114" y="5268278"/>
            <a:ext cx="2259330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Variability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296114" y="5665827"/>
            <a:ext cx="7175778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Considering potential variations in the manufacturing process to ensure consistent chip performance.</a:t>
            </a:r>
            <a:endParaRPr lang="en-US" sz="1500" dirty="0"/>
          </a:p>
        </p:txBody>
      </p:sp>
      <p:sp>
        <p:nvSpPr>
          <p:cNvPr id="17" name="Shape 14"/>
          <p:cNvSpPr/>
          <p:nvPr/>
        </p:nvSpPr>
        <p:spPr>
          <a:xfrm>
            <a:off x="672108" y="6688098"/>
            <a:ext cx="432078" cy="4320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814626" y="6768584"/>
            <a:ext cx="147042" cy="2711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100" dirty="0"/>
          </a:p>
        </p:txBody>
      </p:sp>
      <p:sp>
        <p:nvSpPr>
          <p:cNvPr id="19" name="Text 16"/>
          <p:cNvSpPr/>
          <p:nvPr/>
        </p:nvSpPr>
        <p:spPr>
          <a:xfrm>
            <a:off x="1296114" y="6688098"/>
            <a:ext cx="2259330" cy="282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Testability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296114" y="7085648"/>
            <a:ext cx="7175778" cy="6143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Designing for testability, enabling efficient testing and defect detection during production.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1752" y="655796"/>
            <a:ext cx="7780496" cy="1145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500"/>
              </a:lnSpc>
              <a:buNone/>
            </a:pPr>
            <a:r>
              <a:rPr lang="en-US" sz="3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Manufacturability Considerations in the Design Process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81752" y="2093833"/>
            <a:ext cx="7780496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considerations should be integrated early in the design process to avoid costly redesign and rework.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962501" y="2936081"/>
            <a:ext cx="22860" cy="4637603"/>
          </a:xfrm>
          <a:prstGeom prst="roundRect">
            <a:avLst>
              <a:gd name="adj" fmla="val 127823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1170206" y="3362801"/>
            <a:ext cx="681752" cy="22860"/>
          </a:xfrm>
          <a:prstGeom prst="roundRect">
            <a:avLst>
              <a:gd name="adj" fmla="val 127823"/>
            </a:avLst>
          </a:prstGeom>
          <a:solidFill>
            <a:srgbClr val="5D606B"/>
          </a:solidFill>
          <a:ln/>
        </p:spPr>
      </p:sp>
      <p:sp>
        <p:nvSpPr>
          <p:cNvPr id="7" name="Shape 4"/>
          <p:cNvSpPr/>
          <p:nvPr/>
        </p:nvSpPr>
        <p:spPr>
          <a:xfrm>
            <a:off x="754797" y="3155156"/>
            <a:ext cx="438269" cy="43826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923865" y="3236714"/>
            <a:ext cx="100132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045256" y="3130868"/>
            <a:ext cx="229171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Concept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2045256" y="3534132"/>
            <a:ext cx="6416993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considerations should be incorporated into the initial design concept to minimize potential manufacturing challenges.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1170206" y="4973598"/>
            <a:ext cx="681752" cy="22860"/>
          </a:xfrm>
          <a:prstGeom prst="roundRect">
            <a:avLst>
              <a:gd name="adj" fmla="val 127823"/>
            </a:avLst>
          </a:prstGeom>
          <a:solidFill>
            <a:srgbClr val="5D606B"/>
          </a:solidFill>
          <a:ln/>
        </p:spPr>
      </p:sp>
      <p:sp>
        <p:nvSpPr>
          <p:cNvPr id="12" name="Shape 9"/>
          <p:cNvSpPr/>
          <p:nvPr/>
        </p:nvSpPr>
        <p:spPr>
          <a:xfrm>
            <a:off x="754797" y="4765953"/>
            <a:ext cx="438269" cy="43826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900053" y="4847511"/>
            <a:ext cx="147637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045256" y="4741664"/>
            <a:ext cx="2291715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Layout Design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2045256" y="5144929"/>
            <a:ext cx="6416993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principles should guide the layout design, ensuring manufacturability and minimizing potential defects.</a:t>
            </a:r>
            <a:endParaRPr lang="en-US" sz="1500" dirty="0"/>
          </a:p>
        </p:txBody>
      </p:sp>
      <p:sp>
        <p:nvSpPr>
          <p:cNvPr id="16" name="Shape 13"/>
          <p:cNvSpPr/>
          <p:nvPr/>
        </p:nvSpPr>
        <p:spPr>
          <a:xfrm>
            <a:off x="1170206" y="6584394"/>
            <a:ext cx="681752" cy="22860"/>
          </a:xfrm>
          <a:prstGeom prst="roundRect">
            <a:avLst>
              <a:gd name="adj" fmla="val 127823"/>
            </a:avLst>
          </a:prstGeom>
          <a:solidFill>
            <a:srgbClr val="5D606B"/>
          </a:solidFill>
          <a:ln/>
        </p:spPr>
      </p:sp>
      <p:sp>
        <p:nvSpPr>
          <p:cNvPr id="17" name="Shape 14"/>
          <p:cNvSpPr/>
          <p:nvPr/>
        </p:nvSpPr>
        <p:spPr>
          <a:xfrm>
            <a:off x="754797" y="6376749"/>
            <a:ext cx="438269" cy="438269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897315" y="6458307"/>
            <a:ext cx="153233" cy="275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150"/>
              </a:lnSpc>
              <a:buNone/>
            </a:pPr>
            <a:r>
              <a:rPr lang="en-US" sz="21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045256" y="6352461"/>
            <a:ext cx="2895600" cy="2864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Verification and Simulation</a:t>
            </a:r>
            <a:endParaRPr lang="en-US" sz="1800" dirty="0"/>
          </a:p>
        </p:txBody>
      </p:sp>
      <p:sp>
        <p:nvSpPr>
          <p:cNvPr id="20" name="Text 17"/>
          <p:cNvSpPr/>
          <p:nvPr/>
        </p:nvSpPr>
        <p:spPr>
          <a:xfrm>
            <a:off x="2045256" y="6755725"/>
            <a:ext cx="6416993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verification and simulation tools should be utilized to analyze the manufacturability of the chip design.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68693" y="2036445"/>
            <a:ext cx="11312009" cy="726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 and DFM Validation</a:t>
            </a:r>
            <a:endParaRPr lang="en-US" sz="4550" dirty="0"/>
          </a:p>
        </p:txBody>
      </p:sp>
      <p:sp>
        <p:nvSpPr>
          <p:cNvPr id="3" name="Text 1"/>
          <p:cNvSpPr/>
          <p:nvPr/>
        </p:nvSpPr>
        <p:spPr>
          <a:xfrm>
            <a:off x="968693" y="3256240"/>
            <a:ext cx="1269289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rule checking (DRC) and DFM validation are crucial steps to ensure manufacturability and avoid production issues.</a:t>
            </a:r>
            <a:endParaRPr lang="en-US" sz="1900" dirty="0"/>
          </a:p>
        </p:txBody>
      </p:sp>
      <p:sp>
        <p:nvSpPr>
          <p:cNvPr id="4" name="Text 2"/>
          <p:cNvSpPr/>
          <p:nvPr/>
        </p:nvSpPr>
        <p:spPr>
          <a:xfrm>
            <a:off x="968693" y="4175760"/>
            <a:ext cx="2933343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968693" y="4785717"/>
            <a:ext cx="604527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DRC tools automatically verify that the chip design complies with specific design rules and constraints.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7623810" y="4175760"/>
            <a:ext cx="2904530" cy="363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Validation</a:t>
            </a:r>
            <a:endParaRPr lang="en-US" sz="2250" dirty="0"/>
          </a:p>
        </p:txBody>
      </p:sp>
      <p:sp>
        <p:nvSpPr>
          <p:cNvPr id="7" name="Text 5"/>
          <p:cNvSpPr/>
          <p:nvPr/>
        </p:nvSpPr>
        <p:spPr>
          <a:xfrm>
            <a:off x="7623810" y="4785717"/>
            <a:ext cx="6045279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validation involves simulating the manufacturing process to identify potential issues and optimize the design for manufacturability.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4381" y="1162288"/>
            <a:ext cx="6755487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Yield Optimization and DFM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64381" y="2132171"/>
            <a:ext cx="7615238" cy="6986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plays a vital role in maximizing chip yield, leading to cost-effective and efficient production.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764381" y="3076456"/>
            <a:ext cx="7615238" cy="3990737"/>
          </a:xfrm>
          <a:prstGeom prst="roundRect">
            <a:avLst>
              <a:gd name="adj" fmla="val 82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72001" y="3084076"/>
            <a:ext cx="7599998" cy="1325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90362" y="3222665"/>
            <a:ext cx="335946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Yield Enhancement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4171" y="3222665"/>
            <a:ext cx="335946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contribute to higher yields by minimizing design complexities and defects.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72001" y="4409242"/>
            <a:ext cx="7599998" cy="13251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90362" y="4547830"/>
            <a:ext cx="335946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 Reduction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4794171" y="4547830"/>
            <a:ext cx="335946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yield leads to reduced manufacturing costs, as fewer defective chips are produced.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72001" y="5734407"/>
            <a:ext cx="7599998" cy="13251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90362" y="5872996"/>
            <a:ext cx="3359468" cy="349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Quality Improvement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4794171" y="5872996"/>
            <a:ext cx="3359468" cy="10479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practices ensure consistent chip quality, leading to reliable and high-performance products.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74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5535" y="549354"/>
            <a:ext cx="7745730" cy="11751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600"/>
              </a:lnSpc>
              <a:buNone/>
            </a:pPr>
            <a:r>
              <a:rPr lang="en-US" sz="3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for Advanced Semiconductor Nodes</a:t>
            </a:r>
            <a:endParaRPr lang="en-US" sz="3700" dirty="0"/>
          </a:p>
        </p:txBody>
      </p:sp>
      <p:sp>
        <p:nvSpPr>
          <p:cNvPr id="4" name="Text 1"/>
          <p:cNvSpPr/>
          <p:nvPr/>
        </p:nvSpPr>
        <p:spPr>
          <a:xfrm>
            <a:off x="6185535" y="2024063"/>
            <a:ext cx="7745730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becomes increasingly crucial at advanced semiconductor nodes, where feature sizes shrink and manufacturing processes become more complex.</a:t>
            </a: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535" y="2887861"/>
            <a:ext cx="998815" cy="159817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3912" y="3087529"/>
            <a:ext cx="2540913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Challenges</a:t>
            </a:r>
            <a:endParaRPr lang="en-US" sz="1850" dirty="0"/>
          </a:p>
        </p:txBody>
      </p:sp>
      <p:sp>
        <p:nvSpPr>
          <p:cNvPr id="7" name="Text 3"/>
          <p:cNvSpPr/>
          <p:nvPr/>
        </p:nvSpPr>
        <p:spPr>
          <a:xfrm>
            <a:off x="7483912" y="3501033"/>
            <a:ext cx="64473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address new design rules and constraints arising from shrinking feature sizes.</a:t>
            </a:r>
            <a:endParaRPr lang="en-US" sz="15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5535" y="4486037"/>
            <a:ext cx="998815" cy="1598176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483912" y="4685705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Variability</a:t>
            </a:r>
            <a:endParaRPr lang="en-US" sz="1850" dirty="0"/>
          </a:p>
        </p:txBody>
      </p:sp>
      <p:sp>
        <p:nvSpPr>
          <p:cNvPr id="10" name="Text 5"/>
          <p:cNvSpPr/>
          <p:nvPr/>
        </p:nvSpPr>
        <p:spPr>
          <a:xfrm>
            <a:off x="7483912" y="5099209"/>
            <a:ext cx="64473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process variations becomes more critical at advanced nodes due to the increased sensitivity of the manufacturing process.</a:t>
            </a:r>
            <a:endParaRPr lang="en-US" sz="15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535" y="6084213"/>
            <a:ext cx="998815" cy="1598176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483912" y="6283881"/>
            <a:ext cx="2350294" cy="2937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Emerging Materials</a:t>
            </a:r>
            <a:endParaRPr lang="en-US" sz="1850" dirty="0"/>
          </a:p>
        </p:txBody>
      </p:sp>
      <p:sp>
        <p:nvSpPr>
          <p:cNvPr id="13" name="Text 7"/>
          <p:cNvSpPr/>
          <p:nvPr/>
        </p:nvSpPr>
        <p:spPr>
          <a:xfrm>
            <a:off x="7483912" y="6697385"/>
            <a:ext cx="6447353" cy="639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accommodate the use of new materials and fabrication processes.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8020" y="967978"/>
            <a:ext cx="7769185" cy="488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Challenges in Emerging Technologies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6068020" y="1705928"/>
            <a:ext cx="79807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technologies like 3D integration and heterogeneous integration pose new challenges for DFM.</a:t>
            </a:r>
            <a:endParaRPr lang="en-US" sz="13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8020" y="2158722"/>
            <a:ext cx="415409" cy="415409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068020" y="2740223"/>
            <a:ext cx="195512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3D Integration</a:t>
            </a:r>
            <a:endParaRPr lang="en-US" sz="1500" dirty="0"/>
          </a:p>
        </p:txBody>
      </p:sp>
      <p:sp>
        <p:nvSpPr>
          <p:cNvPr id="7" name="Text 3"/>
          <p:cNvSpPr/>
          <p:nvPr/>
        </p:nvSpPr>
        <p:spPr>
          <a:xfrm>
            <a:off x="6068020" y="3084195"/>
            <a:ext cx="7980759" cy="265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address the complexities of stacking multiple layers of chips in 3D integration.</a:t>
            </a:r>
            <a:endParaRPr lang="en-US" sz="13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020" y="3848576"/>
            <a:ext cx="415409" cy="415409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068020" y="4430078"/>
            <a:ext cx="245733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Heterogeneous Integration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6068020" y="4774049"/>
            <a:ext cx="7980759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needs to ensure seamless integration of different types of chips with varying materials and fabrication processes.</a:t>
            </a:r>
            <a:endParaRPr lang="en-US" sz="13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020" y="5804297"/>
            <a:ext cx="415409" cy="415409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068020" y="6385798"/>
            <a:ext cx="195512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Quantum Computing</a:t>
            </a:r>
            <a:endParaRPr lang="en-US" sz="1500" dirty="0"/>
          </a:p>
        </p:txBody>
      </p:sp>
      <p:sp>
        <p:nvSpPr>
          <p:cNvPr id="13" name="Text 7"/>
          <p:cNvSpPr/>
          <p:nvPr/>
        </p:nvSpPr>
        <p:spPr>
          <a:xfrm>
            <a:off x="6068020" y="6729770"/>
            <a:ext cx="7980759" cy="5317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faces unique challenges in manufacturing quantum computing chips, which require extremely precise fabrication and control.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5211" y="659249"/>
            <a:ext cx="7673578" cy="12358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 between Design and Manufacturing Teams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735211" y="2210157"/>
            <a:ext cx="7673578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Close collaboration between design and manufacturing teams is essential for successful DFM implementation.</a:t>
            </a:r>
            <a:endParaRPr lang="en-US" sz="1650" dirty="0"/>
          </a:p>
        </p:txBody>
      </p:sp>
      <p:sp>
        <p:nvSpPr>
          <p:cNvPr id="5" name="Shape 2"/>
          <p:cNvSpPr/>
          <p:nvPr/>
        </p:nvSpPr>
        <p:spPr>
          <a:xfrm>
            <a:off x="735211" y="3355300"/>
            <a:ext cx="472678" cy="4726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917496" y="3443288"/>
            <a:ext cx="10799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417915" y="3355300"/>
            <a:ext cx="249066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Communication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1417915" y="3790236"/>
            <a:ext cx="6990874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communication between design and manufacturing teams from the early stages of design is crucial.</a:t>
            </a:r>
            <a:endParaRPr lang="en-US" sz="1650" dirty="0"/>
          </a:p>
        </p:txBody>
      </p:sp>
      <p:sp>
        <p:nvSpPr>
          <p:cNvPr id="9" name="Shape 6"/>
          <p:cNvSpPr/>
          <p:nvPr/>
        </p:nvSpPr>
        <p:spPr>
          <a:xfrm>
            <a:off x="735211" y="4909066"/>
            <a:ext cx="472678" cy="4726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891897" y="4997053"/>
            <a:ext cx="159306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417915" y="4909066"/>
            <a:ext cx="247161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Shared Knowledge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1417915" y="5344001"/>
            <a:ext cx="6990874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Sharing expertise and best practices between design and manufacturing teams enhances DFM effectiveness.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735211" y="6462832"/>
            <a:ext cx="472678" cy="472678"/>
          </a:xfrm>
          <a:prstGeom prst="roundRect">
            <a:avLst>
              <a:gd name="adj" fmla="val 6667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888921" y="6550819"/>
            <a:ext cx="165140" cy="296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00"/>
              </a:lnSpc>
              <a:buNone/>
            </a:pPr>
            <a:r>
              <a:rPr lang="en-US" sz="23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1417915" y="6462832"/>
            <a:ext cx="2471618" cy="308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Iterative Process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1417915" y="6897767"/>
            <a:ext cx="6990874" cy="6724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iterative process of design, analysis, and feedback between design and manufacturing teams optimizes DFM implementation.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2024-09-03T11:49:30Z</dcterms:created>
  <dcterms:modified xsi:type="dcterms:W3CDTF">2024-09-03T11:49:30Z</dcterms:modified>
</cp:coreProperties>
</file>